
<file path=[Content_Types].xml><?xml version="1.0" encoding="utf-8"?>
<Types xmlns="http://schemas.openxmlformats.org/package/2006/content-types"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9753600" cy="7315200"/>
  <p:notesSz cx="9753600" cy="7315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1536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31520" y="2267712"/>
            <a:ext cx="8290560" cy="15361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63040" y="4096512"/>
            <a:ext cx="6827520" cy="182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587" y="22883"/>
            <a:ext cx="9698260" cy="7269432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7680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23104" y="1682496"/>
            <a:ext cx="4242816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6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10147" y="156280"/>
            <a:ext cx="8900795" cy="8248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6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7680" y="1682496"/>
            <a:ext cx="8778240" cy="48280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316224" y="6803136"/>
            <a:ext cx="3121152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7680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5/29/2025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022592" y="6803136"/>
            <a:ext cx="2243328" cy="365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hyperlink" Target="mailto:dr.guardado.cornea@gmail.com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53973" y="1049791"/>
            <a:ext cx="7908925" cy="1721485"/>
          </a:xfrm>
          <a:prstGeom prst="rect">
            <a:avLst/>
          </a:prstGeom>
        </p:spPr>
        <p:txBody>
          <a:bodyPr vert="horz" wrap="square" lIns="0" tIns="20320" rIns="0" bIns="0" rtlCol="0">
            <a:spAutoFit/>
          </a:bodyPr>
          <a:lstStyle/>
          <a:p>
            <a:pPr marL="120650" marR="5080">
              <a:lnSpc>
                <a:spcPts val="1050"/>
              </a:lnSpc>
              <a:spcBef>
                <a:spcPts val="160"/>
              </a:spcBef>
            </a:pPr>
            <a:r>
              <a:rPr sz="900" i="1" spc="-10" dirty="0">
                <a:latin typeface="Arial"/>
                <a:cs typeface="Arial"/>
              </a:rPr>
              <a:t>Guardado-</a:t>
            </a:r>
            <a:r>
              <a:rPr sz="900" i="1" dirty="0">
                <a:latin typeface="Arial"/>
                <a:cs typeface="Arial"/>
              </a:rPr>
              <a:t>Valdez</a:t>
            </a:r>
            <a:r>
              <a:rPr sz="900" i="1" spc="-10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J.</a:t>
            </a:r>
            <a:r>
              <a:rPr sz="900" i="1" spc="-5" dirty="0">
                <a:latin typeface="Arial"/>
                <a:cs typeface="Arial"/>
              </a:rPr>
              <a:t> </a:t>
            </a:r>
            <a:r>
              <a:rPr sz="900" i="1" spc="-10" dirty="0">
                <a:latin typeface="Arial"/>
                <a:cs typeface="Arial"/>
              </a:rPr>
              <a:t>Montoya-</a:t>
            </a:r>
            <a:r>
              <a:rPr sz="900" i="1" dirty="0">
                <a:latin typeface="Arial"/>
                <a:cs typeface="Arial"/>
              </a:rPr>
              <a:t>Guardiola</a:t>
            </a:r>
            <a:r>
              <a:rPr sz="900" i="1" spc="-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G,</a:t>
            </a:r>
            <a:r>
              <a:rPr sz="900" i="1" spc="-5" dirty="0">
                <a:latin typeface="Arial"/>
                <a:cs typeface="Arial"/>
              </a:rPr>
              <a:t> </a:t>
            </a:r>
            <a:r>
              <a:rPr sz="900" i="1" spc="-10" dirty="0">
                <a:latin typeface="Arial"/>
                <a:cs typeface="Arial"/>
              </a:rPr>
              <a:t>Fernández-</a:t>
            </a:r>
            <a:r>
              <a:rPr sz="900" i="1" dirty="0">
                <a:latin typeface="Arial"/>
                <a:cs typeface="Arial"/>
              </a:rPr>
              <a:t>Vizcaya</a:t>
            </a:r>
            <a:r>
              <a:rPr sz="900" i="1" spc="-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O.</a:t>
            </a:r>
            <a:r>
              <a:rPr sz="900" i="1" spc="-5" dirty="0">
                <a:latin typeface="Arial"/>
                <a:cs typeface="Arial"/>
              </a:rPr>
              <a:t> </a:t>
            </a:r>
            <a:r>
              <a:rPr sz="900" i="1" spc="-20" dirty="0">
                <a:latin typeface="Arial"/>
                <a:cs typeface="Arial"/>
              </a:rPr>
              <a:t>Alegría-</a:t>
            </a:r>
            <a:r>
              <a:rPr sz="900" i="1" spc="-10" dirty="0">
                <a:latin typeface="Arial"/>
                <a:cs typeface="Arial"/>
              </a:rPr>
              <a:t>Martínez</a:t>
            </a:r>
            <a:r>
              <a:rPr sz="900" i="1" spc="-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J.</a:t>
            </a:r>
            <a:r>
              <a:rPr sz="900" i="1" spc="-5" dirty="0">
                <a:latin typeface="Arial"/>
                <a:cs typeface="Arial"/>
              </a:rPr>
              <a:t> </a:t>
            </a:r>
            <a:r>
              <a:rPr sz="900" i="1" spc="-10" dirty="0">
                <a:latin typeface="Arial"/>
                <a:cs typeface="Arial"/>
              </a:rPr>
              <a:t>Hurtado-</a:t>
            </a:r>
            <a:r>
              <a:rPr sz="900" i="1" dirty="0">
                <a:latin typeface="Arial"/>
                <a:cs typeface="Arial"/>
              </a:rPr>
              <a:t>Noriega</a:t>
            </a:r>
            <a:r>
              <a:rPr sz="900" i="1" spc="-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E.</a:t>
            </a:r>
            <a:r>
              <a:rPr sz="900" i="1" spc="-5" dirty="0">
                <a:latin typeface="Arial"/>
                <a:cs typeface="Arial"/>
              </a:rPr>
              <a:t> </a:t>
            </a:r>
            <a:r>
              <a:rPr sz="900" i="1" spc="-10" dirty="0">
                <a:latin typeface="Arial"/>
                <a:cs typeface="Arial"/>
              </a:rPr>
              <a:t>Leija-</a:t>
            </a:r>
            <a:r>
              <a:rPr sz="900" i="1" dirty="0">
                <a:latin typeface="Arial"/>
                <a:cs typeface="Arial"/>
              </a:rPr>
              <a:t>Torres</a:t>
            </a:r>
            <a:r>
              <a:rPr sz="900" i="1" spc="-5" dirty="0">
                <a:latin typeface="Arial"/>
                <a:cs typeface="Arial"/>
              </a:rPr>
              <a:t> </a:t>
            </a:r>
            <a:r>
              <a:rPr sz="900" i="1" dirty="0">
                <a:latin typeface="Arial"/>
                <a:cs typeface="Arial"/>
              </a:rPr>
              <a:t>A.</a:t>
            </a:r>
            <a:r>
              <a:rPr sz="900" i="1" spc="240" dirty="0">
                <a:latin typeface="Arial"/>
                <a:cs typeface="Arial"/>
              </a:rPr>
              <a:t> </a:t>
            </a:r>
            <a:r>
              <a:rPr sz="900" dirty="0">
                <a:latin typeface="Arial MT"/>
                <a:cs typeface="Arial MT"/>
              </a:rPr>
              <a:t>Cornea</a:t>
            </a:r>
            <a:r>
              <a:rPr sz="900" spc="-5" dirty="0">
                <a:latin typeface="Arial MT"/>
                <a:cs typeface="Arial MT"/>
              </a:rPr>
              <a:t> </a:t>
            </a:r>
            <a:r>
              <a:rPr sz="900" spc="-10" dirty="0">
                <a:latin typeface="Arial MT"/>
                <a:cs typeface="Arial MT"/>
              </a:rPr>
              <a:t>Department.</a:t>
            </a:r>
            <a:r>
              <a:rPr sz="900" spc="-5" dirty="0">
                <a:latin typeface="Arial MT"/>
                <a:cs typeface="Arial MT"/>
              </a:rPr>
              <a:t> </a:t>
            </a:r>
            <a:r>
              <a:rPr sz="900" spc="-10" dirty="0">
                <a:latin typeface="Arial MT"/>
                <a:cs typeface="Arial MT"/>
              </a:rPr>
              <a:t>Fundación </a:t>
            </a:r>
            <a:r>
              <a:rPr sz="900" dirty="0">
                <a:latin typeface="Arial MT"/>
                <a:cs typeface="Arial MT"/>
              </a:rPr>
              <a:t>Hospital</a:t>
            </a:r>
            <a:r>
              <a:rPr sz="900" spc="-3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Nuestra</a:t>
            </a:r>
            <a:r>
              <a:rPr sz="900" spc="-3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Señora</a:t>
            </a:r>
            <a:r>
              <a:rPr sz="900" spc="-3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de</a:t>
            </a:r>
            <a:r>
              <a:rPr sz="900" spc="-3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la</a:t>
            </a:r>
            <a:r>
              <a:rPr sz="900" spc="-3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Luz,</a:t>
            </a:r>
            <a:r>
              <a:rPr sz="900" spc="-30" dirty="0">
                <a:latin typeface="Arial MT"/>
                <a:cs typeface="Arial MT"/>
              </a:rPr>
              <a:t> </a:t>
            </a:r>
            <a:r>
              <a:rPr sz="900" dirty="0">
                <a:latin typeface="Arial MT"/>
                <a:cs typeface="Arial MT"/>
              </a:rPr>
              <a:t>Mexico</a:t>
            </a:r>
            <a:r>
              <a:rPr sz="900" spc="-30" dirty="0">
                <a:latin typeface="Arial MT"/>
                <a:cs typeface="Arial MT"/>
              </a:rPr>
              <a:t> </a:t>
            </a:r>
            <a:r>
              <a:rPr sz="900" spc="-20" dirty="0">
                <a:latin typeface="Arial MT"/>
                <a:cs typeface="Arial MT"/>
              </a:rPr>
              <a:t>City.</a:t>
            </a:r>
            <a:endParaRPr sz="9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60"/>
              </a:spcBef>
            </a:pPr>
            <a:endParaRPr sz="900">
              <a:latin typeface="Arial MT"/>
              <a:cs typeface="Arial MT"/>
            </a:endParaRPr>
          </a:p>
          <a:p>
            <a:pPr marL="12700" marR="3361690">
              <a:lnSpc>
                <a:spcPct val="100000"/>
              </a:lnSpc>
            </a:pPr>
            <a:r>
              <a:rPr sz="750" b="1" dirty="0">
                <a:latin typeface="Arial"/>
                <a:cs typeface="Arial"/>
              </a:rPr>
              <a:t>Purpose:</a:t>
            </a:r>
            <a:r>
              <a:rPr sz="750" b="1" spc="-15" dirty="0">
                <a:latin typeface="Arial"/>
                <a:cs typeface="Arial"/>
              </a:rPr>
              <a:t> </a:t>
            </a:r>
            <a:r>
              <a:rPr sz="750" dirty="0">
                <a:latin typeface="Arial MT"/>
                <a:cs typeface="Arial MT"/>
              </a:rPr>
              <a:t>This</a:t>
            </a:r>
            <a:r>
              <a:rPr sz="750" spc="-1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study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explores</a:t>
            </a:r>
            <a:r>
              <a:rPr sz="750" spc="-1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the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relationship</a:t>
            </a:r>
            <a:r>
              <a:rPr sz="750" spc="-1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between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iridocorneal</a:t>
            </a:r>
            <a:r>
              <a:rPr sz="750" spc="-1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angle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configurations, </a:t>
            </a:r>
            <a:r>
              <a:rPr sz="750" dirty="0">
                <a:latin typeface="Arial MT"/>
                <a:cs typeface="Arial MT"/>
              </a:rPr>
              <a:t>measured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spc="-25" dirty="0">
                <a:latin typeface="Arial MT"/>
                <a:cs typeface="Arial MT"/>
              </a:rPr>
              <a:t>by</a:t>
            </a:r>
            <a:r>
              <a:rPr sz="750" spc="50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Angle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Opening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Distance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at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500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microns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(AOD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500)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Anterior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Chamber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Depth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(ACD),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changes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spc="-25" dirty="0">
                <a:latin typeface="Arial MT"/>
                <a:cs typeface="Arial MT"/>
              </a:rPr>
              <a:t>in</a:t>
            </a:r>
            <a:r>
              <a:rPr sz="750" dirty="0">
                <a:latin typeface="Arial MT"/>
                <a:cs typeface="Arial MT"/>
              </a:rPr>
              <a:t> endothelial</a:t>
            </a:r>
            <a:r>
              <a:rPr sz="750" spc="-2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cell</a:t>
            </a:r>
            <a:r>
              <a:rPr sz="750" spc="-2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density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(ECD)</a:t>
            </a:r>
            <a:r>
              <a:rPr sz="750" spc="-2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pre-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-25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post-</a:t>
            </a:r>
            <a:r>
              <a:rPr sz="750" dirty="0">
                <a:latin typeface="Arial MT"/>
                <a:cs typeface="Arial MT"/>
              </a:rPr>
              <a:t>penetrating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keratoplasty</a:t>
            </a:r>
            <a:r>
              <a:rPr sz="750" spc="-2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(PK).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Understanding</a:t>
            </a:r>
            <a:r>
              <a:rPr sz="750" spc="-2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this</a:t>
            </a:r>
            <a:r>
              <a:rPr sz="750" spc="-2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interplay</a:t>
            </a:r>
            <a:r>
              <a:rPr sz="750" spc="-20" dirty="0">
                <a:latin typeface="Arial MT"/>
                <a:cs typeface="Arial MT"/>
              </a:rPr>
              <a:t> aids</a:t>
            </a:r>
            <a:r>
              <a:rPr sz="750" dirty="0">
                <a:latin typeface="Arial MT"/>
                <a:cs typeface="Arial MT"/>
              </a:rPr>
              <a:t> in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refining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surgical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planning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optimizing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patient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outcomes.</a:t>
            </a:r>
            <a:endParaRPr sz="7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229"/>
              </a:spcBef>
            </a:pPr>
            <a:endParaRPr sz="750">
              <a:latin typeface="Arial MT"/>
              <a:cs typeface="Arial MT"/>
            </a:endParaRPr>
          </a:p>
          <a:p>
            <a:pPr marL="18415" marR="3361054" algn="just">
              <a:lnSpc>
                <a:spcPct val="100000"/>
              </a:lnSpc>
            </a:pPr>
            <a:r>
              <a:rPr sz="750" b="1" dirty="0">
                <a:latin typeface="Arial"/>
                <a:cs typeface="Arial"/>
              </a:rPr>
              <a:t>Methods</a:t>
            </a:r>
            <a:r>
              <a:rPr sz="750" dirty="0">
                <a:latin typeface="Arial MT"/>
                <a:cs typeface="Arial MT"/>
              </a:rPr>
              <a:t>:</a:t>
            </a:r>
            <a:r>
              <a:rPr sz="750" spc="21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 ambispective cohort design included 76 patients undergoing PK for corneal opacities </a:t>
            </a:r>
            <a:r>
              <a:rPr sz="750" spc="-10" dirty="0">
                <a:latin typeface="Arial MT"/>
                <a:cs typeface="Arial MT"/>
              </a:rPr>
              <a:t>(2021– </a:t>
            </a:r>
            <a:r>
              <a:rPr sz="750" dirty="0">
                <a:latin typeface="Arial MT"/>
                <a:cs typeface="Arial MT"/>
              </a:rPr>
              <a:t>2024).</a:t>
            </a:r>
            <a:r>
              <a:rPr sz="750" spc="4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Patients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were</a:t>
            </a:r>
            <a:r>
              <a:rPr sz="750" spc="4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classified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by</a:t>
            </a:r>
            <a:r>
              <a:rPr sz="750" spc="4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AOD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500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(open</a:t>
            </a:r>
            <a:r>
              <a:rPr sz="750" spc="4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≥0.25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mm;</a:t>
            </a:r>
            <a:r>
              <a:rPr sz="750" spc="4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closed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&lt;0.25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mm)</a:t>
            </a:r>
            <a:r>
              <a:rPr sz="750" spc="4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ACD</a:t>
            </a:r>
            <a:r>
              <a:rPr sz="750" spc="4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(normal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≥3.11 </a:t>
            </a:r>
            <a:r>
              <a:rPr sz="750" dirty="0">
                <a:latin typeface="Arial MT"/>
                <a:cs typeface="Arial MT"/>
              </a:rPr>
              <a:t>mm;</a:t>
            </a:r>
            <a:r>
              <a:rPr sz="750" spc="18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abnormal</a:t>
            </a:r>
            <a:r>
              <a:rPr sz="750" spc="19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&lt;3.11</a:t>
            </a:r>
            <a:r>
              <a:rPr sz="750" spc="18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mm).</a:t>
            </a:r>
            <a:r>
              <a:rPr sz="750" spc="19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ECD</a:t>
            </a:r>
            <a:r>
              <a:rPr sz="750" spc="18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was</a:t>
            </a:r>
            <a:r>
              <a:rPr sz="750" spc="19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measured</a:t>
            </a:r>
            <a:r>
              <a:rPr sz="750" spc="18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pre-</a:t>
            </a:r>
            <a:r>
              <a:rPr sz="750" spc="19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18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postoperatively</a:t>
            </a:r>
            <a:r>
              <a:rPr sz="750" spc="19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using</a:t>
            </a:r>
            <a:r>
              <a:rPr sz="750" spc="18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specular</a:t>
            </a:r>
            <a:r>
              <a:rPr sz="750" spc="190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microscopy. </a:t>
            </a:r>
            <a:r>
              <a:rPr sz="750" dirty="0">
                <a:latin typeface="Arial MT"/>
                <a:cs typeface="Arial MT"/>
              </a:rPr>
              <a:t>Statistical</a:t>
            </a:r>
            <a:r>
              <a:rPr sz="750" spc="4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analyses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assessed</a:t>
            </a:r>
            <a:r>
              <a:rPr sz="750" spc="4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correlations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between</a:t>
            </a:r>
            <a:r>
              <a:rPr sz="750" spc="4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ECD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changes</a:t>
            </a:r>
            <a:r>
              <a:rPr sz="750" spc="4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visual</a:t>
            </a:r>
            <a:r>
              <a:rPr sz="750" spc="4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outcomes,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45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concordance </a:t>
            </a:r>
            <a:r>
              <a:rPr sz="750" dirty="0">
                <a:latin typeface="Arial MT"/>
                <a:cs typeface="Arial MT"/>
              </a:rPr>
              <a:t>between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AOD</a:t>
            </a:r>
            <a:r>
              <a:rPr sz="750" spc="-1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500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-1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ACD</a:t>
            </a:r>
            <a:r>
              <a:rPr sz="750" spc="-10" dirty="0">
                <a:latin typeface="Arial MT"/>
                <a:cs typeface="Arial MT"/>
              </a:rPr>
              <a:t> classifications.</a:t>
            </a:r>
            <a:endParaRPr sz="750">
              <a:latin typeface="Arial MT"/>
              <a:cs typeface="Arial MT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98880" y="4750397"/>
            <a:ext cx="4145279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750" b="1" dirty="0">
                <a:latin typeface="Arial"/>
                <a:cs typeface="Arial"/>
              </a:rPr>
              <a:t>Results</a:t>
            </a:r>
            <a:r>
              <a:rPr sz="750" dirty="0">
                <a:latin typeface="Arial MT"/>
                <a:cs typeface="Arial MT"/>
              </a:rPr>
              <a:t>: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Of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46</a:t>
            </a:r>
            <a:r>
              <a:rPr sz="750" spc="5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patients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analyzed,</a:t>
            </a:r>
            <a:r>
              <a:rPr sz="750" spc="5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89.1%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had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open-</a:t>
            </a:r>
            <a:r>
              <a:rPr sz="750" dirty="0">
                <a:latin typeface="Arial MT"/>
                <a:cs typeface="Arial MT"/>
              </a:rPr>
              <a:t>angle</a:t>
            </a:r>
            <a:r>
              <a:rPr sz="750" spc="5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10.9%</a:t>
            </a:r>
            <a:r>
              <a:rPr sz="750" spc="55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closed-</a:t>
            </a:r>
            <a:r>
              <a:rPr sz="750" dirty="0">
                <a:latin typeface="Arial MT"/>
                <a:cs typeface="Arial MT"/>
              </a:rPr>
              <a:t>angle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by</a:t>
            </a:r>
            <a:r>
              <a:rPr sz="750" spc="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AOD</a:t>
            </a:r>
            <a:r>
              <a:rPr sz="750" spc="55" dirty="0">
                <a:latin typeface="Arial MT"/>
                <a:cs typeface="Arial MT"/>
              </a:rPr>
              <a:t> </a:t>
            </a:r>
            <a:r>
              <a:rPr sz="750" spc="-20" dirty="0">
                <a:latin typeface="Arial MT"/>
                <a:cs typeface="Arial MT"/>
              </a:rPr>
              <a:t>500.</a:t>
            </a:r>
            <a:r>
              <a:rPr sz="750" dirty="0">
                <a:latin typeface="Arial MT"/>
                <a:cs typeface="Arial MT"/>
              </a:rPr>
              <a:t> Concordance</a:t>
            </a:r>
            <a:r>
              <a:rPr sz="750" spc="4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between</a:t>
            </a:r>
            <a:r>
              <a:rPr sz="750" spc="42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AOD</a:t>
            </a:r>
            <a:r>
              <a:rPr sz="750" spc="42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500</a:t>
            </a:r>
            <a:r>
              <a:rPr sz="750" spc="4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42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ACD</a:t>
            </a:r>
            <a:r>
              <a:rPr sz="750" spc="42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classifications</a:t>
            </a:r>
            <a:r>
              <a:rPr sz="750" spc="42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was</a:t>
            </a:r>
            <a:r>
              <a:rPr sz="750" spc="4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low</a:t>
            </a:r>
            <a:r>
              <a:rPr sz="750" spc="42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(</a:t>
            </a:r>
            <a:r>
              <a:rPr sz="750" dirty="0">
                <a:latin typeface="Lucida Sans Unicode"/>
                <a:cs typeface="Lucida Sans Unicode"/>
              </a:rPr>
              <a:t>κ</a:t>
            </a:r>
            <a:r>
              <a:rPr sz="750" dirty="0">
                <a:latin typeface="Arial MT"/>
                <a:cs typeface="Arial MT"/>
              </a:rPr>
              <a:t>=0.258,</a:t>
            </a:r>
            <a:r>
              <a:rPr sz="750" spc="425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p&lt;0.05). </a:t>
            </a:r>
            <a:r>
              <a:rPr sz="750" dirty="0">
                <a:latin typeface="Arial MT"/>
                <a:cs typeface="Arial MT"/>
              </a:rPr>
              <a:t>Postoperative</a:t>
            </a:r>
            <a:r>
              <a:rPr sz="750" spc="-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ECD</a:t>
            </a:r>
            <a:r>
              <a:rPr sz="750" spc="-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loss</a:t>
            </a:r>
            <a:r>
              <a:rPr sz="750" spc="-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was</a:t>
            </a:r>
            <a:r>
              <a:rPr sz="750" spc="-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greater in</a:t>
            </a:r>
            <a:r>
              <a:rPr sz="750" spc="-5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closed-</a:t>
            </a:r>
            <a:r>
              <a:rPr sz="750" dirty="0">
                <a:latin typeface="Arial MT"/>
                <a:cs typeface="Arial MT"/>
              </a:rPr>
              <a:t>angle</a:t>
            </a:r>
            <a:r>
              <a:rPr sz="750" spc="-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patients.</a:t>
            </a:r>
            <a:r>
              <a:rPr sz="750" spc="-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Spearman’s correlations</a:t>
            </a:r>
            <a:r>
              <a:rPr sz="750" spc="-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revealed</a:t>
            </a:r>
            <a:r>
              <a:rPr sz="750" spc="-5" dirty="0">
                <a:latin typeface="Arial MT"/>
                <a:cs typeface="Arial MT"/>
              </a:rPr>
              <a:t> </a:t>
            </a:r>
            <a:r>
              <a:rPr sz="750" spc="-50" dirty="0">
                <a:latin typeface="Arial MT"/>
                <a:cs typeface="Arial MT"/>
              </a:rPr>
              <a:t>a</a:t>
            </a:r>
            <a:r>
              <a:rPr sz="750" dirty="0">
                <a:latin typeface="Arial MT"/>
                <a:cs typeface="Arial MT"/>
              </a:rPr>
              <a:t> moderate</a:t>
            </a:r>
            <a:r>
              <a:rPr sz="750" spc="5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negative</a:t>
            </a:r>
            <a:r>
              <a:rPr sz="750" spc="6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relationship</a:t>
            </a:r>
            <a:r>
              <a:rPr sz="750" spc="5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between</a:t>
            </a:r>
            <a:r>
              <a:rPr sz="750" spc="6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ECD</a:t>
            </a:r>
            <a:r>
              <a:rPr sz="750" spc="6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5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visual</a:t>
            </a:r>
            <a:r>
              <a:rPr sz="750" spc="6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acuity</a:t>
            </a:r>
            <a:r>
              <a:rPr sz="750" spc="55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(</a:t>
            </a:r>
            <a:r>
              <a:rPr sz="750" spc="-10" dirty="0">
                <a:latin typeface="Lucida Sans Unicode"/>
                <a:cs typeface="Lucida Sans Unicode"/>
              </a:rPr>
              <a:t>ρ</a:t>
            </a:r>
            <a:r>
              <a:rPr sz="750" spc="-10" dirty="0">
                <a:latin typeface="Arial MT"/>
                <a:cs typeface="Arial MT"/>
              </a:rPr>
              <a:t>=-</a:t>
            </a:r>
            <a:r>
              <a:rPr sz="750" dirty="0">
                <a:latin typeface="Arial MT"/>
                <a:cs typeface="Arial MT"/>
              </a:rPr>
              <a:t>0.48,</a:t>
            </a:r>
            <a:r>
              <a:rPr sz="750" spc="6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p&lt;0.05)</a:t>
            </a:r>
            <a:r>
              <a:rPr sz="750" spc="6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5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</a:t>
            </a:r>
            <a:r>
              <a:rPr sz="750" spc="60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weaker </a:t>
            </a:r>
            <a:r>
              <a:rPr sz="750" dirty="0">
                <a:latin typeface="Arial MT"/>
                <a:cs typeface="Arial MT"/>
              </a:rPr>
              <a:t>negative</a:t>
            </a:r>
            <a:r>
              <a:rPr sz="750" spc="2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relationship</a:t>
            </a:r>
            <a:r>
              <a:rPr sz="750" spc="2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with</a:t>
            </a:r>
            <a:r>
              <a:rPr sz="750" spc="254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ECD</a:t>
            </a:r>
            <a:r>
              <a:rPr sz="750" spc="2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change</a:t>
            </a:r>
            <a:r>
              <a:rPr sz="750" spc="254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(</a:t>
            </a:r>
            <a:r>
              <a:rPr sz="750" spc="-10" dirty="0">
                <a:latin typeface="Lucida Sans Unicode"/>
                <a:cs typeface="Lucida Sans Unicode"/>
              </a:rPr>
              <a:t>ρ</a:t>
            </a:r>
            <a:r>
              <a:rPr sz="750" spc="-10" dirty="0">
                <a:latin typeface="Arial MT"/>
                <a:cs typeface="Arial MT"/>
              </a:rPr>
              <a:t>=-</a:t>
            </a:r>
            <a:r>
              <a:rPr sz="750" dirty="0">
                <a:latin typeface="Arial MT"/>
                <a:cs typeface="Arial MT"/>
              </a:rPr>
              <a:t>0.29,</a:t>
            </a:r>
            <a:r>
              <a:rPr sz="750" spc="2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p&lt;0.05).</a:t>
            </a:r>
            <a:r>
              <a:rPr sz="750" spc="25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Descriptive</a:t>
            </a:r>
            <a:r>
              <a:rPr sz="750" spc="254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analyses</a:t>
            </a:r>
            <a:r>
              <a:rPr sz="750" spc="250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highlighted </a:t>
            </a:r>
            <a:r>
              <a:rPr sz="750" dirty="0">
                <a:latin typeface="Arial MT"/>
                <a:cs typeface="Arial MT"/>
              </a:rPr>
              <a:t>variations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in</a:t>
            </a:r>
            <a:r>
              <a:rPr sz="750" spc="-1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ECD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based</a:t>
            </a:r>
            <a:r>
              <a:rPr sz="750" spc="-1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on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combined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AOD</a:t>
            </a:r>
            <a:r>
              <a:rPr sz="750" spc="-1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500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-1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ACD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classifications.</a:t>
            </a:r>
            <a:endParaRPr sz="750">
              <a:latin typeface="Arial MT"/>
              <a:cs typeface="Arial M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513928" y="5201906"/>
            <a:ext cx="3767454" cy="711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b="1" spc="-10" dirty="0">
                <a:latin typeface="Arial"/>
                <a:cs typeface="Arial"/>
              </a:rPr>
              <a:t>Conclusion:</a:t>
            </a:r>
            <a:endParaRPr sz="75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sz="750" dirty="0">
                <a:latin typeface="Arial MT"/>
                <a:cs typeface="Arial MT"/>
              </a:rPr>
              <a:t>Classifying</a:t>
            </a:r>
            <a:r>
              <a:rPr sz="750" spc="160" dirty="0">
                <a:latin typeface="Arial MT"/>
                <a:cs typeface="Arial MT"/>
              </a:rPr>
              <a:t>  </a:t>
            </a:r>
            <a:r>
              <a:rPr sz="750" dirty="0">
                <a:latin typeface="Arial MT"/>
                <a:cs typeface="Arial MT"/>
              </a:rPr>
              <a:t>iridocorneal</a:t>
            </a:r>
            <a:r>
              <a:rPr sz="750" spc="165" dirty="0">
                <a:latin typeface="Arial MT"/>
                <a:cs typeface="Arial MT"/>
              </a:rPr>
              <a:t>  </a:t>
            </a:r>
            <a:r>
              <a:rPr sz="750" dirty="0">
                <a:latin typeface="Arial MT"/>
                <a:cs typeface="Arial MT"/>
              </a:rPr>
              <a:t>angle</a:t>
            </a:r>
            <a:r>
              <a:rPr sz="750" spc="160" dirty="0">
                <a:latin typeface="Arial MT"/>
                <a:cs typeface="Arial MT"/>
              </a:rPr>
              <a:t>  </a:t>
            </a:r>
            <a:r>
              <a:rPr sz="750" dirty="0">
                <a:latin typeface="Arial MT"/>
                <a:cs typeface="Arial MT"/>
              </a:rPr>
              <a:t>morphology</a:t>
            </a:r>
            <a:r>
              <a:rPr sz="750" spc="165" dirty="0">
                <a:latin typeface="Arial MT"/>
                <a:cs typeface="Arial MT"/>
              </a:rPr>
              <a:t>  </a:t>
            </a:r>
            <a:r>
              <a:rPr sz="750" dirty="0">
                <a:latin typeface="Arial MT"/>
                <a:cs typeface="Arial MT"/>
              </a:rPr>
              <a:t>via</a:t>
            </a:r>
            <a:r>
              <a:rPr sz="750" spc="160" dirty="0">
                <a:latin typeface="Arial MT"/>
                <a:cs typeface="Arial MT"/>
              </a:rPr>
              <a:t>  </a:t>
            </a:r>
            <a:r>
              <a:rPr sz="750" dirty="0">
                <a:latin typeface="Arial MT"/>
                <a:cs typeface="Arial MT"/>
              </a:rPr>
              <a:t>AOD</a:t>
            </a:r>
            <a:r>
              <a:rPr sz="750" spc="165" dirty="0">
                <a:latin typeface="Arial MT"/>
                <a:cs typeface="Arial MT"/>
              </a:rPr>
              <a:t>  </a:t>
            </a:r>
            <a:r>
              <a:rPr sz="750" dirty="0">
                <a:latin typeface="Arial MT"/>
                <a:cs typeface="Arial MT"/>
              </a:rPr>
              <a:t>500</a:t>
            </a:r>
            <a:r>
              <a:rPr sz="750" spc="160" dirty="0">
                <a:latin typeface="Arial MT"/>
                <a:cs typeface="Arial MT"/>
              </a:rPr>
              <a:t> 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165" dirty="0">
                <a:latin typeface="Arial MT"/>
                <a:cs typeface="Arial MT"/>
              </a:rPr>
              <a:t>  </a:t>
            </a:r>
            <a:r>
              <a:rPr sz="750" dirty="0">
                <a:latin typeface="Arial MT"/>
                <a:cs typeface="Arial MT"/>
              </a:rPr>
              <a:t>ACD</a:t>
            </a:r>
            <a:r>
              <a:rPr sz="750" spc="165" dirty="0">
                <a:latin typeface="Arial MT"/>
                <a:cs typeface="Arial MT"/>
              </a:rPr>
              <a:t>  </a:t>
            </a:r>
            <a:r>
              <a:rPr sz="750" spc="-10" dirty="0">
                <a:latin typeface="Arial MT"/>
                <a:cs typeface="Arial MT"/>
              </a:rPr>
              <a:t>provides </a:t>
            </a:r>
            <a:r>
              <a:rPr sz="750" dirty="0">
                <a:latin typeface="Arial MT"/>
                <a:cs typeface="Arial MT"/>
              </a:rPr>
              <a:t>complementary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insights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into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endothelial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health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visual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prognosis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after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PK.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The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results </a:t>
            </a:r>
            <a:r>
              <a:rPr sz="750" dirty="0">
                <a:latin typeface="Arial MT"/>
                <a:cs typeface="Arial MT"/>
              </a:rPr>
              <a:t>emphasize</a:t>
            </a:r>
            <a:r>
              <a:rPr sz="750" spc="160" dirty="0">
                <a:latin typeface="Arial MT"/>
                <a:cs typeface="Arial MT"/>
              </a:rPr>
              <a:t>  </a:t>
            </a:r>
            <a:r>
              <a:rPr sz="750" dirty="0">
                <a:latin typeface="Arial MT"/>
                <a:cs typeface="Arial MT"/>
              </a:rPr>
              <a:t>the</a:t>
            </a:r>
            <a:r>
              <a:rPr sz="750" spc="160" dirty="0">
                <a:latin typeface="Arial MT"/>
                <a:cs typeface="Arial MT"/>
              </a:rPr>
              <a:t>  </a:t>
            </a:r>
            <a:r>
              <a:rPr sz="750" dirty="0">
                <a:latin typeface="Arial MT"/>
                <a:cs typeface="Arial MT"/>
              </a:rPr>
              <a:t>need</a:t>
            </a:r>
            <a:r>
              <a:rPr sz="750" spc="160" dirty="0">
                <a:latin typeface="Arial MT"/>
                <a:cs typeface="Arial MT"/>
              </a:rPr>
              <a:t>  </a:t>
            </a:r>
            <a:r>
              <a:rPr sz="750" dirty="0">
                <a:latin typeface="Arial MT"/>
                <a:cs typeface="Arial MT"/>
              </a:rPr>
              <a:t>for</a:t>
            </a:r>
            <a:r>
              <a:rPr sz="750" spc="160" dirty="0">
                <a:latin typeface="Arial MT"/>
                <a:cs typeface="Arial MT"/>
              </a:rPr>
              <a:t>  </a:t>
            </a:r>
            <a:r>
              <a:rPr sz="750" dirty="0">
                <a:latin typeface="Arial MT"/>
                <a:cs typeface="Arial MT"/>
              </a:rPr>
              <a:t>comprehensive</a:t>
            </a:r>
            <a:r>
              <a:rPr sz="750" spc="160" dirty="0">
                <a:latin typeface="Arial MT"/>
                <a:cs typeface="Arial MT"/>
              </a:rPr>
              <a:t>  </a:t>
            </a:r>
            <a:r>
              <a:rPr sz="750" dirty="0">
                <a:latin typeface="Arial MT"/>
                <a:cs typeface="Arial MT"/>
              </a:rPr>
              <a:t>preoperative</a:t>
            </a:r>
            <a:r>
              <a:rPr sz="750" spc="160" dirty="0">
                <a:latin typeface="Arial MT"/>
                <a:cs typeface="Arial MT"/>
              </a:rPr>
              <a:t>  </a:t>
            </a:r>
            <a:r>
              <a:rPr sz="750" dirty="0">
                <a:latin typeface="Arial MT"/>
                <a:cs typeface="Arial MT"/>
              </a:rPr>
              <a:t>evaluations</a:t>
            </a:r>
            <a:r>
              <a:rPr sz="750" spc="160" dirty="0">
                <a:latin typeface="Arial MT"/>
                <a:cs typeface="Arial MT"/>
              </a:rPr>
              <a:t>  </a:t>
            </a:r>
            <a:r>
              <a:rPr sz="750" dirty="0">
                <a:latin typeface="Arial MT"/>
                <a:cs typeface="Arial MT"/>
              </a:rPr>
              <a:t>to</a:t>
            </a:r>
            <a:r>
              <a:rPr sz="750" spc="160" dirty="0">
                <a:latin typeface="Arial MT"/>
                <a:cs typeface="Arial MT"/>
              </a:rPr>
              <a:t>  </a:t>
            </a:r>
            <a:r>
              <a:rPr sz="750" spc="-10" dirty="0">
                <a:latin typeface="Arial MT"/>
                <a:cs typeface="Arial MT"/>
              </a:rPr>
              <a:t>mitigate </a:t>
            </a:r>
            <a:r>
              <a:rPr sz="750" dirty="0">
                <a:latin typeface="Arial MT"/>
                <a:cs typeface="Arial MT"/>
              </a:rPr>
              <a:t>complications</a:t>
            </a:r>
            <a:r>
              <a:rPr sz="750" spc="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and</a:t>
            </a:r>
            <a:r>
              <a:rPr sz="750" spc="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enhance</a:t>
            </a:r>
            <a:r>
              <a:rPr sz="750" spc="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outcomes.</a:t>
            </a:r>
            <a:r>
              <a:rPr sz="750" spc="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Further</a:t>
            </a:r>
            <a:r>
              <a:rPr sz="750" spc="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research</a:t>
            </a:r>
            <a:r>
              <a:rPr sz="750" spc="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with</a:t>
            </a:r>
            <a:r>
              <a:rPr sz="750" spc="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larger</a:t>
            </a:r>
            <a:r>
              <a:rPr sz="750" spc="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cohorts</a:t>
            </a:r>
            <a:r>
              <a:rPr sz="750" spc="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is</a:t>
            </a:r>
            <a:r>
              <a:rPr sz="750" spc="15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warranted </a:t>
            </a:r>
            <a:r>
              <a:rPr sz="750" dirty="0">
                <a:latin typeface="Arial MT"/>
                <a:cs typeface="Arial MT"/>
              </a:rPr>
              <a:t>to</a:t>
            </a:r>
            <a:r>
              <a:rPr sz="750" spc="-20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validate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these</a:t>
            </a:r>
            <a:r>
              <a:rPr sz="750" spc="-15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findings.</a:t>
            </a:r>
            <a:endParaRPr sz="75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60028" y="6660951"/>
            <a:ext cx="3112135" cy="43116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801370">
              <a:lnSpc>
                <a:spcPts val="1580"/>
              </a:lnSpc>
              <a:spcBef>
                <a:spcPts val="185"/>
              </a:spcBef>
            </a:pPr>
            <a:r>
              <a:rPr sz="1350" b="1" spc="130" dirty="0">
                <a:solidFill>
                  <a:srgbClr val="FFFFFF"/>
                </a:solidFill>
                <a:latin typeface="Trebuchet MS"/>
                <a:cs typeface="Trebuchet MS"/>
              </a:rPr>
              <a:t>Author’s</a:t>
            </a:r>
            <a:r>
              <a:rPr sz="1350" b="1" spc="6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350" b="1" spc="105" dirty="0">
                <a:solidFill>
                  <a:srgbClr val="FFFFFF"/>
                </a:solidFill>
                <a:latin typeface="Trebuchet MS"/>
                <a:cs typeface="Trebuchet MS"/>
              </a:rPr>
              <a:t>email: </a:t>
            </a:r>
            <a:r>
              <a:rPr sz="1350" b="1" spc="130" dirty="0">
                <a:solidFill>
                  <a:srgbClr val="FFFFFF"/>
                </a:solidFill>
                <a:latin typeface="Trebuchet MS"/>
                <a:cs typeface="Trebuchet MS"/>
                <a:hlinkClick r:id="rId2"/>
              </a:rPr>
              <a:t>dr.guardado.cornea@gmail.com</a:t>
            </a:r>
            <a:endParaRPr sz="135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5345145" y="2855136"/>
            <a:ext cx="181610" cy="635"/>
          </a:xfrm>
          <a:custGeom>
            <a:avLst/>
            <a:gdLst/>
            <a:ahLst/>
            <a:cxnLst/>
            <a:rect l="l" t="t" r="r" b="b"/>
            <a:pathLst>
              <a:path w="181610" h="635">
                <a:moveTo>
                  <a:pt x="181484" y="270"/>
                </a:moveTo>
                <a:lnTo>
                  <a:pt x="0" y="270"/>
                </a:lnTo>
                <a:lnTo>
                  <a:pt x="0" y="0"/>
                </a:lnTo>
                <a:lnTo>
                  <a:pt x="181484" y="0"/>
                </a:lnTo>
                <a:lnTo>
                  <a:pt x="181484" y="2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7858759">
              <a:lnSpc>
                <a:spcPct val="100000"/>
              </a:lnSpc>
              <a:spcBef>
                <a:spcPts val="215"/>
              </a:spcBef>
            </a:pPr>
            <a:r>
              <a:rPr dirty="0"/>
              <a:t>125</a:t>
            </a:r>
            <a:r>
              <a:rPr spc="-25" dirty="0"/>
              <a:t> </a:t>
            </a:r>
            <a:r>
              <a:rPr dirty="0"/>
              <a:t>-</a:t>
            </a:r>
            <a:r>
              <a:rPr spc="-20" dirty="0"/>
              <a:t> </a:t>
            </a:r>
            <a:r>
              <a:rPr spc="-10" dirty="0"/>
              <a:t>A0241</a:t>
            </a:r>
          </a:p>
          <a:p>
            <a:pPr marL="12700" marR="849630">
              <a:lnSpc>
                <a:spcPts val="2100"/>
              </a:lnSpc>
              <a:spcBef>
                <a:spcPts val="85"/>
              </a:spcBef>
            </a:pPr>
            <a:r>
              <a:rPr spc="-10" dirty="0"/>
              <a:t>Comparison</a:t>
            </a:r>
            <a:r>
              <a:rPr spc="-35" dirty="0"/>
              <a:t> </a:t>
            </a:r>
            <a:r>
              <a:rPr dirty="0"/>
              <a:t>of</a:t>
            </a:r>
            <a:r>
              <a:rPr spc="-35" dirty="0"/>
              <a:t> </a:t>
            </a:r>
            <a:r>
              <a:rPr dirty="0"/>
              <a:t>Endothelial</a:t>
            </a:r>
            <a:r>
              <a:rPr spc="-35" dirty="0"/>
              <a:t> </a:t>
            </a:r>
            <a:r>
              <a:rPr dirty="0"/>
              <a:t>Cell</a:t>
            </a:r>
            <a:r>
              <a:rPr spc="-35" dirty="0"/>
              <a:t> </a:t>
            </a:r>
            <a:r>
              <a:rPr dirty="0"/>
              <a:t>Count</a:t>
            </a:r>
            <a:r>
              <a:rPr spc="-30" dirty="0"/>
              <a:t> </a:t>
            </a:r>
            <a:r>
              <a:rPr dirty="0"/>
              <a:t>Before</a:t>
            </a:r>
            <a:r>
              <a:rPr spc="-35" dirty="0"/>
              <a:t> </a:t>
            </a:r>
            <a:r>
              <a:rPr dirty="0"/>
              <a:t>and</a:t>
            </a:r>
            <a:r>
              <a:rPr spc="-35" dirty="0"/>
              <a:t> </a:t>
            </a:r>
            <a:r>
              <a:rPr dirty="0"/>
              <a:t>After</a:t>
            </a:r>
            <a:r>
              <a:rPr spc="-35" dirty="0"/>
              <a:t> </a:t>
            </a:r>
            <a:r>
              <a:rPr spc="-10" dirty="0"/>
              <a:t>Penetrating</a:t>
            </a:r>
            <a:r>
              <a:rPr spc="-35" dirty="0"/>
              <a:t> </a:t>
            </a:r>
            <a:r>
              <a:rPr spc="-10" dirty="0"/>
              <a:t>Keratoplasty:</a:t>
            </a:r>
            <a:r>
              <a:rPr spc="-30" dirty="0"/>
              <a:t> </a:t>
            </a:r>
            <a:r>
              <a:rPr dirty="0"/>
              <a:t>Analysis</a:t>
            </a:r>
            <a:r>
              <a:rPr spc="-35" dirty="0"/>
              <a:t> </a:t>
            </a:r>
            <a:r>
              <a:rPr spc="-25" dirty="0"/>
              <a:t>by </a:t>
            </a:r>
            <a:r>
              <a:rPr spc="-10" dirty="0"/>
              <a:t>Iridocorneal</a:t>
            </a:r>
            <a:r>
              <a:rPr spc="-15" dirty="0"/>
              <a:t> </a:t>
            </a:r>
            <a:r>
              <a:rPr dirty="0"/>
              <a:t>Angle</a:t>
            </a:r>
            <a:r>
              <a:rPr spc="-15" dirty="0"/>
              <a:t> </a:t>
            </a:r>
            <a:r>
              <a:rPr spc="-10" dirty="0"/>
              <a:t>Configuration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398880" y="4439281"/>
            <a:ext cx="1980564" cy="139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50" dirty="0">
                <a:latin typeface="Arial MT"/>
                <a:cs typeface="Arial MT"/>
              </a:rPr>
              <a:t>Figure</a:t>
            </a:r>
            <a:r>
              <a:rPr sz="750" spc="-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2.</a:t>
            </a:r>
            <a:r>
              <a:rPr sz="750" spc="-5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OCT-</a:t>
            </a:r>
            <a:r>
              <a:rPr sz="750" dirty="0">
                <a:latin typeface="Arial MT"/>
                <a:cs typeface="Arial MT"/>
              </a:rPr>
              <a:t>SA</a:t>
            </a:r>
            <a:r>
              <a:rPr sz="750" spc="-5" dirty="0">
                <a:latin typeface="Arial MT"/>
                <a:cs typeface="Arial MT"/>
              </a:rPr>
              <a:t> </a:t>
            </a:r>
            <a:r>
              <a:rPr sz="750" spc="-10" dirty="0">
                <a:latin typeface="Arial MT"/>
                <a:cs typeface="Arial MT"/>
              </a:rPr>
              <a:t>Open-</a:t>
            </a:r>
            <a:r>
              <a:rPr sz="750" dirty="0">
                <a:latin typeface="Arial MT"/>
                <a:cs typeface="Arial MT"/>
              </a:rPr>
              <a:t>angle in</a:t>
            </a:r>
            <a:r>
              <a:rPr sz="750" spc="-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a</a:t>
            </a:r>
            <a:r>
              <a:rPr sz="750" spc="-5" dirty="0">
                <a:latin typeface="Arial MT"/>
                <a:cs typeface="Arial MT"/>
              </a:rPr>
              <a:t> </a:t>
            </a:r>
            <a:r>
              <a:rPr sz="750" dirty="0">
                <a:latin typeface="Arial MT"/>
                <a:cs typeface="Arial MT"/>
              </a:rPr>
              <a:t>PK </a:t>
            </a:r>
            <a:r>
              <a:rPr sz="750" spc="-10" dirty="0">
                <a:latin typeface="Arial MT"/>
                <a:cs typeface="Arial MT"/>
              </a:rPr>
              <a:t>patient.</a:t>
            </a:r>
            <a:endParaRPr sz="750">
              <a:latin typeface="Arial MT"/>
              <a:cs typeface="Arial MT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66673" y="1451160"/>
            <a:ext cx="8529955" cy="3416935"/>
            <a:chOff x="466673" y="1451160"/>
            <a:chExt cx="8529955" cy="3416935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19468" y="1451160"/>
              <a:ext cx="3276599" cy="17240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56066" y="3448420"/>
              <a:ext cx="3219449" cy="14192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66673" y="2954466"/>
              <a:ext cx="3181349" cy="147637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FFF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362</Words>
  <Application>Microsoft Office PowerPoint</Application>
  <PresentationFormat>Custom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Arial MT</vt:lpstr>
      <vt:lpstr>Calibri</vt:lpstr>
      <vt:lpstr>Lucida Sans Unicode</vt:lpstr>
      <vt:lpstr>Trebuchet MS</vt:lpstr>
      <vt:lpstr>Office Theme</vt:lpstr>
      <vt:lpstr>125 - A0241 Comparison of Endothelial Cell Count Before and After Penetrating Keratoplasty: Analysis by Iridocorneal Angle Configuration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Arvo 2025 javi</dc:title>
  <dc:creator>Javier Guardado</dc:creator>
  <cp:keywords>DAGlvIY01l0,BAC00WxnuZ0,0</cp:keywords>
  <cp:lastModifiedBy>Leija Torres Alan Antonio</cp:lastModifiedBy>
  <cp:revision>1</cp:revision>
  <dcterms:created xsi:type="dcterms:W3CDTF">2025-05-30T01:08:30Z</dcterms:created>
  <dcterms:modified xsi:type="dcterms:W3CDTF">2025-05-30T01:09:47Z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2025-05-29T00:00:00Z</vt:filetime>
  </property>
  <property fmtid="{D5CDD505-2E9C-101B-9397-08002B2CF9AE}" pid="3" name="Creator">
    <vt:lpwstr>Canva</vt:lpwstr>
  </property>
  <property fmtid="{D5CDD505-2E9C-101B-9397-08002B2CF9AE}" pid="4" name="LastSaved">
    <vt:filetime>2025-05-30T00:00:00Z</vt:filetime>
  </property>
  <property fmtid="{D5CDD505-2E9C-101B-9397-08002B2CF9AE}" pid="5" name="Producer">
    <vt:lpwstr>Canva</vt:lpwstr>
  </property>
</Properties>
</file>